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1"/>
  </p:handoutMasterIdLst>
  <p:sldIdLst>
    <p:sldId id="302" r:id="rId3"/>
    <p:sldId id="306" r:id="rId5"/>
    <p:sldId id="380" r:id="rId6"/>
    <p:sldId id="308" r:id="rId7"/>
    <p:sldId id="313" r:id="rId8"/>
    <p:sldId id="379" r:id="rId9"/>
    <p:sldId id="347" r:id="rId10"/>
    <p:sldId id="319" r:id="rId11"/>
    <p:sldId id="318" r:id="rId12"/>
    <p:sldId id="372" r:id="rId13"/>
    <p:sldId id="320" r:id="rId14"/>
    <p:sldId id="382" r:id="rId15"/>
    <p:sldId id="385" r:id="rId16"/>
    <p:sldId id="383" r:id="rId17"/>
    <p:sldId id="384" r:id="rId18"/>
    <p:sldId id="322" r:id="rId19"/>
    <p:sldId id="326" r:id="rId20"/>
    <p:sldId id="316" r:id="rId21"/>
    <p:sldId id="364" r:id="rId22"/>
    <p:sldId id="365" r:id="rId23"/>
    <p:sldId id="358" r:id="rId24"/>
    <p:sldId id="360" r:id="rId25"/>
    <p:sldId id="359" r:id="rId26"/>
    <p:sldId id="367" r:id="rId27"/>
    <p:sldId id="368" r:id="rId28"/>
    <p:sldId id="350" r:id="rId29"/>
    <p:sldId id="311" r:id="rId30"/>
    <p:sldId id="374" r:id="rId31"/>
    <p:sldId id="375" r:id="rId32"/>
    <p:sldId id="376" r:id="rId33"/>
    <p:sldId id="377" r:id="rId34"/>
    <p:sldId id="378" r:id="rId35"/>
    <p:sldId id="381" r:id="rId36"/>
    <p:sldId id="373" r:id="rId37"/>
    <p:sldId id="315" r:id="rId38"/>
    <p:sldId id="330" r:id="rId39"/>
    <p:sldId id="390" r:id="rId40"/>
    <p:sldId id="389" r:id="rId41"/>
    <p:sldId id="391" r:id="rId42"/>
    <p:sldId id="392" r:id="rId43"/>
    <p:sldId id="393" r:id="rId44"/>
    <p:sldId id="396" r:id="rId45"/>
    <p:sldId id="331" r:id="rId46"/>
    <p:sldId id="397" r:id="rId47"/>
    <p:sldId id="317" r:id="rId48"/>
    <p:sldId id="398" r:id="rId49"/>
    <p:sldId id="370" r:id="rId50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2C48"/>
    <a:srgbClr val="282C47"/>
    <a:srgbClr val="D89E19"/>
    <a:srgbClr val="F622D8"/>
    <a:srgbClr val="FEFBF5"/>
    <a:srgbClr val="2C2D39"/>
    <a:srgbClr val="242630"/>
    <a:srgbClr val="2A1F43"/>
    <a:srgbClr val="0C1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77" d="100"/>
          <a:sy n="7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CUHK\Y3T2\CSC3170\Project\FIFADB\FIFADB\Data\Analysis\EPL_BIG6_SALARY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D:\CUHK\Y3T2\CSC3170\Project\FIFADB\FIFADB\Data\Analysis\CLUB_RANK_BY_PLAYER_VALUE_IN_BIG_FIVE_LEAGUES_AVG.csv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D:\CUHK\Y3T2\CSC3170\Project\FIFADB\FIFADB\Data\Analysis\CLUB_RANK_BY_PLAYER_VALUE_IN_BIG_FIVE_LEAGUES_STD_DEVIATION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D:\CUHK\Y3T2\CSC3170\Project\FIFADB\FIFADB\Data\Analysis\LA_LIGA_BIG3_CLUB_RATING_ROLLU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113888"/>
        <c:crosses val="autoZero"/>
        <c:crossBetween val="between"/>
        <c:dispUnits>
          <c:builtInUnit val="million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1901656"/>
        <c:crosses val="autoZero"/>
        <c:crossBetween val="between"/>
        <c:dispUnits>
          <c:builtInUnit val="million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</c:v>
                </c:pt>
                <c:pt idx="1">
                  <c:v>422336.447419293</c:v>
                </c:pt>
                <c:pt idx="2">
                  <c:v>686719.205152295</c:v>
                </c:pt>
                <c:pt idx="3">
                  <c:v>865735.835503532</c:v>
                </c:pt>
                <c:pt idx="4">
                  <c:v>1281631.54185153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93109912"/>
        <c:crosses val="autoZero"/>
        <c:crossBetween val="between"/>
        <c:dispUnits>
          <c:builtInUnit val="thousand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74.4545</c:v>
                </c:pt>
                <c:pt idx="1">
                  <c:v>75.7143</c:v>
                </c:pt>
                <c:pt idx="2">
                  <c:v>75.1429</c:v>
                </c:pt>
                <c:pt idx="3">
                  <c:v>75.0313</c:v>
                </c:pt>
                <c:pt idx="4">
                  <c:v>73.1538</c:v>
                </c:pt>
                <c:pt idx="5">
                  <c:v>77.3</c:v>
                </c:pt>
                <c:pt idx="6">
                  <c:v>76.3571</c:v>
                </c:pt>
                <c:pt idx="7">
                  <c:v>75.4865</c:v>
                </c:pt>
                <c:pt idx="8">
                  <c:v>74.1429</c:v>
                </c:pt>
                <c:pt idx="9">
                  <c:v>77.5833</c:v>
                </c:pt>
                <c:pt idx="10">
                  <c:v>77.1429</c:v>
                </c:pt>
                <c:pt idx="11">
                  <c:v>76.225</c:v>
                </c:pt>
              </c:numCache>
            </c:numRef>
          </c:val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</c:v>
                </c:pt>
                <c:pt idx="2">
                  <c:v>77.7857</c:v>
                </c:pt>
                <c:pt idx="3">
                  <c:v>79.2647</c:v>
                </c:pt>
                <c:pt idx="4">
                  <c:v>77</c:v>
                </c:pt>
                <c:pt idx="5">
                  <c:v>78.8333</c:v>
                </c:pt>
                <c:pt idx="6">
                  <c:v>76.7647</c:v>
                </c:pt>
                <c:pt idx="7">
                  <c:v>77.5143</c:v>
                </c:pt>
                <c:pt idx="8">
                  <c:v>77.7273</c:v>
                </c:pt>
                <c:pt idx="9">
                  <c:v>79.0714</c:v>
                </c:pt>
                <c:pt idx="10">
                  <c:v>78.6923</c:v>
                </c:pt>
                <c:pt idx="11">
                  <c:v>78.5526</c:v>
                </c:pt>
              </c:numCache>
            </c:numRef>
          </c:val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76.7778</c:v>
                </c:pt>
                <c:pt idx="1">
                  <c:v>80.1818</c:v>
                </c:pt>
                <c:pt idx="2">
                  <c:v>78.0588</c:v>
                </c:pt>
                <c:pt idx="3">
                  <c:v>78.3784</c:v>
                </c:pt>
                <c:pt idx="4">
                  <c:v>78.0909</c:v>
                </c:pt>
                <c:pt idx="5">
                  <c:v>79.5</c:v>
                </c:pt>
                <c:pt idx="6">
                  <c:v>78</c:v>
                </c:pt>
                <c:pt idx="7">
                  <c:v>78.5641</c:v>
                </c:pt>
                <c:pt idx="8">
                  <c:v>77.6667</c:v>
                </c:pt>
                <c:pt idx="9">
                  <c:v>80.3333</c:v>
                </c:pt>
                <c:pt idx="10">
                  <c:v>78.3846</c:v>
                </c:pt>
                <c:pt idx="11">
                  <c:v>78.7838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en-US" altLang="zh-CN"/>
              </a:p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cxnId="{D9CA40F6-12BF-44AF-ACED-42845378B8F9}" type="parTrans">
      <dgm:prSet/>
      <dgm:spPr/>
      <dgm:t>
        <a:bodyPr/>
        <a:lstStyle/>
        <a:p>
          <a:endParaRPr lang="zh-CN" altLang="en-US"/>
        </a:p>
      </dgm:t>
    </dgm:pt>
    <dgm:pt modelId="{D72161C7-A42D-42BF-A119-0C42B23B0901}" cxnId="{D9CA40F6-12BF-44AF-ACED-42845378B8F9}" type="sibTrans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cxnId="{DBBE381B-F4BE-4B0D-B8F3-FA2ADE375EA1}" type="parTrans">
      <dgm:prSet/>
      <dgm:spPr/>
      <dgm:t>
        <a:bodyPr/>
        <a:lstStyle/>
        <a:p>
          <a:endParaRPr lang="zh-CN" altLang="en-US"/>
        </a:p>
      </dgm:t>
    </dgm:pt>
    <dgm:pt modelId="{18725B2C-D1AE-44CA-ADF4-F35FF132CEA0}" cxnId="{DBBE381B-F4BE-4B0D-B8F3-FA2ADE375EA1}" type="sibTrans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website performing daily operation queries</a:t>
          </a:r>
          <a:endParaRPr lang="zh-CN" dirty="0"/>
        </a:p>
      </dgm:t>
    </dgm:pt>
    <dgm:pt modelId="{566D92C8-8B39-4C5E-B386-ABEF91989F9E}" cxnId="{34CF5216-C723-4C07-9ABE-0285B3F64ACF}" type="parTrans">
      <dgm:prSet/>
      <dgm:spPr/>
      <dgm:t>
        <a:bodyPr/>
        <a:lstStyle/>
        <a:p>
          <a:endParaRPr lang="zh-CN" altLang="en-US"/>
        </a:p>
      </dgm:t>
    </dgm:pt>
    <dgm:pt modelId="{CA6FC1B7-82E1-478A-8261-86145DE8A6B4}" cxnId="{34CF5216-C723-4C07-9ABE-0285B3F64ACF}" type="sibTrans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cxnId="{9640247D-40AD-4A56-A4FA-A813EE73DF1F}" type="sibTrans">
      <dgm:prSet/>
      <dgm:spPr/>
      <dgm:t>
        <a:bodyPr/>
        <a:lstStyle/>
        <a:p>
          <a:endParaRPr lang="zh-CN" altLang="en-US"/>
        </a:p>
      </dgm:t>
    </dgm:pt>
    <dgm:pt modelId="{88CBB247-5EBA-4520-9131-7E19A9B192BC}" cxnId="{9640247D-40AD-4A56-A4FA-A813EE73DF1F}" type="parTrans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Create index on attributes</a:t>
          </a:r>
          <a:endParaRPr lang="zh-CN" dirty="0"/>
        </a:p>
      </dgm:t>
    </dgm:pt>
    <dgm:pt modelId="{E683B125-1F96-4C0F-9C4B-A2D0CEBD27B6}" cxnId="{DA341D82-F9CD-493E-9EE1-A6796E245277}" type="sibTrans">
      <dgm:prSet/>
      <dgm:spPr/>
      <dgm:t>
        <a:bodyPr/>
        <a:lstStyle/>
        <a:p>
          <a:endParaRPr lang="zh-CN" altLang="en-US"/>
        </a:p>
      </dgm:t>
    </dgm:pt>
    <dgm:pt modelId="{805225B4-1FC5-4654-9B5B-52E9123ED95E}" cxnId="{DA341D82-F9CD-493E-9EE1-A6796E245277}" type="parTrans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website performing daily operation queries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Create index on attributes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  <a:endParaRPr 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  <a:endParaRPr lang="en-US" altLang="zh-CN" sz="1800" dirty="0"/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6418131" cy="1765910"/>
          </a:xfrm>
        </p:spPr>
        <p:txBody>
          <a:bodyPr rtlCol="0"/>
          <a:lstStyle/>
          <a:p>
            <a:r>
              <a:rPr lang="en-US" altLang="zh-CN" sz="3200" dirty="0"/>
              <a:t>2.2 Construct database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  <a:endParaRPr lang="en-US" altLang="zh-CN" sz="1800" dirty="0">
              <a:solidFill>
                <a:srgbClr val="292C48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the data are real-world data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initial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constraints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  <a:endParaRPr lang="en-US" altLang="zh-CN" sz="11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Database website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Website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ChangeAspect="1"/>
          </p:cNvPicPr>
          <p:nvPr>
            <p:ph type="pic" sz="quarter" idx="14"/>
          </p:nvPr>
        </p:nvPicPr>
        <p:blipFill>
          <a:blip r:embed="rId1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  <a:endParaRPr lang="en-US" altLang="zh-CN" sz="3200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  <a:endParaRPr lang="en-US" altLang="zh-CN" sz="2800" dirty="0"/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  <a:endParaRPr lang="en-US" altLang="zh-CN" sz="2800" dirty="0"/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3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dirty="0">
                <a:sym typeface="+mn-ea"/>
              </a:rPr>
              <a:t>--Search Query</a:t>
            </a:r>
            <a:endParaRPr lang="en-US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the total value of players in season 20/21.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  <a:endParaRPr lang="en-US" altLang="zh-CN" dirty="0"/>
          </a:p>
          <a:p>
            <a:pPr rtl="0"/>
            <a:r>
              <a:rPr lang="en-US" altLang="zh-CN" dirty="0"/>
              <a:t>Database background and working environment of the project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Create index on attributes</a:t>
            </a:r>
            <a:br>
              <a:rPr lang="zh-CN" altLang="en-US" sz="2800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  <a:endParaRPr lang="en-US" altLang="zh-CN" dirty="0"/>
          </a:p>
          <a:p>
            <a:pPr rtl="0"/>
            <a:r>
              <a:rPr lang="en-US" altLang="zh-CN" dirty="0"/>
              <a:t>Implementation</a:t>
            </a:r>
            <a:endParaRPr lang="en-US" altLang="zh-CN" dirty="0"/>
          </a:p>
          <a:p>
            <a:r>
              <a:rPr lang="en-US" altLang="zh-CN" dirty="0"/>
              <a:t>Test sample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 on attributes on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Prefix search: B-tree   </a:t>
            </a:r>
            <a:endParaRPr lang="en-US" altLang="zh-CN" sz="2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  <a:endParaRPr lang="en-US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league.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bitmap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  <a:endParaRPr lang="en-US" altLang="zh-CN" sz="2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  <a:endParaRPr lang="en-US" altLang="zh-CN" sz="2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  <a:endParaRPr lang="en-US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  <a:endParaRPr lang="en-US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64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0850880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0850879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296504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9257078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1. Dataset is retrieved from https://www.kaggle.com/bryanb/fifa-player-stats-database.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  <a:endParaRPr lang="en-US" altLang="zh-CN" sz="14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  <a:endParaRPr lang="en-US" altLang="zh-CN" sz="1800" dirty="0">
              <a:solidFill>
                <a:srgbClr val="292C48"/>
              </a:solidFill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  <a:endParaRPr lang="en-US" altLang="zh-CN" dirty="0"/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30784" y="2029937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2800" dirty="0"/>
              <a:t>2. Database construction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0</TotalTime>
  <Words>8340</Words>
  <Application>WPS 演示</Application>
  <PresentationFormat>宽屏</PresentationFormat>
  <Paragraphs>357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Arial</vt:lpstr>
      <vt:lpstr>宋体</vt:lpstr>
      <vt:lpstr>Wingdings</vt:lpstr>
      <vt:lpstr>Microsoft YaHei UI</vt:lpstr>
      <vt:lpstr>Times New Roman</vt:lpstr>
      <vt:lpstr>Meiryo UI</vt:lpstr>
      <vt:lpstr>Yu Gothic UI</vt:lpstr>
      <vt:lpstr>微软雅黑</vt:lpstr>
      <vt:lpstr>Arial Unicode MS</vt:lpstr>
      <vt:lpstr>Calibri</vt:lpstr>
      <vt:lpstr>最小和静音</vt:lpstr>
      <vt:lpstr>CSC3170 PROJECT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Construct database  </vt:lpstr>
      <vt:lpstr>2.2.a construct tables</vt:lpstr>
      <vt:lpstr>2.2.b import real data</vt:lpstr>
      <vt:lpstr>2.2.c set constraints</vt:lpstr>
      <vt:lpstr>PowerPoint 演示文稿</vt:lpstr>
      <vt:lpstr>3. Database website 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 Data Analysis  </vt:lpstr>
      <vt:lpstr>4.1 How does the total salaries of the BIG 6 clubs of English 	Premiere League change from season 14/15 to 20/21?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4.3 A Comparison of the Big 3 Clubs of La Liga in Terms of Overall 	Ratings of Different Positions from Season 18/19 	to 20/21.</vt:lpstr>
      <vt:lpstr>5. Create index on attributes 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Work assignments &amp; distribution </vt:lpstr>
      <vt:lpstr>References</vt:lpstr>
      <vt:lpstr>Pictures: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Colombia 张诗琪</cp:lastModifiedBy>
  <cp:revision>260</cp:revision>
  <dcterms:created xsi:type="dcterms:W3CDTF">2020-11-27T18:19:00Z</dcterms:created>
  <dcterms:modified xsi:type="dcterms:W3CDTF">2021-04-24T09:12:43Z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